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74" autoAdjust="0"/>
    <p:restoredTop sz="94364" autoAdjust="0"/>
  </p:normalViewPr>
  <p:slideViewPr>
    <p:cSldViewPr showGuides="1">
      <p:cViewPr varScale="1">
        <p:scale>
          <a:sx n="69" d="100"/>
          <a:sy n="69" d="100"/>
        </p:scale>
        <p:origin x="32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064046172928786E-2"/>
                  <c:y val="-5.6796904109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27-4EC9-8CAB-DBC3EF6748C4}"/>
                </c:ext>
              </c:extLst>
            </c:dLbl>
            <c:dLbl>
              <c:idx val="2"/>
              <c:layout>
                <c:manualLayout>
                  <c:x val="0"/>
                  <c:y val="-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27-4EC9-8CAB-DBC3EF6748C4}"/>
                </c:ext>
              </c:extLst>
            </c:dLbl>
            <c:dLbl>
              <c:idx val="3"/>
              <c:layout>
                <c:manualLayout>
                  <c:x val="-8.8805781858645609E-17"/>
                  <c:y val="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27-4EC9-8CAB-DBC3EF6748C4}"/>
                </c:ext>
              </c:extLst>
            </c:dLbl>
            <c:dLbl>
              <c:idx val="4"/>
              <c:layout>
                <c:manualLayout>
                  <c:x val="2.179803462969667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27-4EC9-8CAB-DBC3EF6748C4}"/>
                </c:ext>
              </c:extLst>
            </c:dLbl>
            <c:dLbl>
              <c:idx val="5"/>
              <c:layout>
                <c:manualLayout>
                  <c:x val="0"/>
                  <c:y val="2.989310742617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27-4EC9-8CAB-DBC3EF6748C4}"/>
                </c:ext>
              </c:extLst>
            </c:dLbl>
            <c:dLbl>
              <c:idx val="6"/>
              <c:layout>
                <c:manualLayout>
                  <c:x val="0"/>
                  <c:y val="-3.88610396540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27-4EC9-8CAB-DBC3EF674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Sistema para el Desarrollo Integral de la Familia - 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 (COPRODER)</c:v>
                </c:pt>
                <c:pt idx="6">
                  <c:v>Sistema para el Desarrollo Integral de la Familia - DIF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98.44</c:v>
                </c:pt>
                <c:pt idx="2">
                  <c:v>90.63</c:v>
                </c:pt>
                <c:pt idx="3">
                  <c:v>100</c:v>
                </c:pt>
                <c:pt idx="4">
                  <c:v>96.88</c:v>
                </c:pt>
                <c:pt idx="5">
                  <c:v>90.63</c:v>
                </c:pt>
                <c:pt idx="6">
                  <c:v>50.78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36131308200175E-3"/>
                  <c:y val="-6.277551081894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5E-4359-8D6A-2C2E0C8BE22D}"/>
                </c:ext>
              </c:extLst>
            </c:dLbl>
            <c:dLbl>
              <c:idx val="1"/>
              <c:layout>
                <c:manualLayout>
                  <c:x val="4.5943247427901658E-2"/>
                  <c:y val="2.9893100389975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5E-4359-8D6A-2C2E0C8BE22D}"/>
                </c:ext>
              </c:extLst>
            </c:dLbl>
            <c:dLbl>
              <c:idx val="4"/>
              <c:layout>
                <c:manualLayout>
                  <c:x val="-9.6722626164003501E-3"/>
                  <c:y val="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5E-4359-8D6A-2C2E0C8BE22D}"/>
                </c:ext>
              </c:extLst>
            </c:dLbl>
            <c:dLbl>
              <c:idx val="5"/>
              <c:layout>
                <c:manualLayout>
                  <c:x val="-1.2090328270500437E-2"/>
                  <c:y val="-5.978620077995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5E-4359-8D6A-2C2E0C8BE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Sindicato Único Estatal de los Trabajadores al Servicio del Sistema para el Desarrollo Integral de la Familia (Sindicato DIF)</c:v>
                </c:pt>
                <c:pt idx="1">
                  <c:v>Sindicato Único de Empleados y Trabajadores al Servicio del Republicano Ayuntamiento de Torreón</c:v>
                </c:pt>
                <c:pt idx="2">
                  <c:v>Sindicato Único de Trabajadores al servicio del Municipio de San Pedro</c:v>
                </c:pt>
                <c:pt idx="3">
                  <c:v>Sindicato Nacional de Trabajadores de la Educación # 35 (SNTE 35)</c:v>
                </c:pt>
                <c:pt idx="4">
                  <c:v>Sindicato Nacional de Trabajadores de la Educación # 38 (SNTE38)</c:v>
                </c:pt>
                <c:pt idx="5">
                  <c:v>Sindicato Único de Trabajadores del Gobierno del Estado (SUSTGE)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94.83</c:v>
                </c:pt>
                <c:pt idx="1">
                  <c:v>50</c:v>
                </c:pt>
                <c:pt idx="2">
                  <c:v>48.28</c:v>
                </c:pt>
                <c:pt idx="3">
                  <c:v>32.76</c:v>
                </c:pt>
                <c:pt idx="4">
                  <c:v>48.28</c:v>
                </c:pt>
                <c:pt idx="5">
                  <c:v>98.28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0.1241295456337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B6-4EE8-B8DB-8C2F01C7D1AB}"/>
                </c:ext>
              </c:extLst>
            </c:dLbl>
            <c:dLbl>
              <c:idx val="3"/>
              <c:layout>
                <c:manualLayout>
                  <c:x val="0"/>
                  <c:y val="-7.861537890136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B6-4EE8-B8DB-8C2F01C7D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Centro Cultural Arocena Laguna A.C.</c:v>
                </c:pt>
                <c:pt idx="1">
                  <c:v>Clúster</c:v>
                </c:pt>
                <c:pt idx="2">
                  <c:v>Centro De Rehabilitación Infantil Teletón Coahuila (CRIT)</c:v>
                </c:pt>
                <c:pt idx="3">
                  <c:v>Teatro Nazas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96.67</c:v>
                </c:pt>
                <c:pt idx="1">
                  <c:v>80</c:v>
                </c:pt>
                <c:pt idx="2">
                  <c:v>93.33</c:v>
                </c:pt>
                <c:pt idx="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2B-4D45-973D-E97125914DEB}"/>
                </c:ext>
              </c:extLst>
            </c:dLbl>
            <c:dLbl>
              <c:idx val="1"/>
              <c:layout>
                <c:manualLayout>
                  <c:x val="-7.6079992306041041E-17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2B-4D45-973D-E97125914DEB}"/>
                </c:ext>
              </c:extLst>
            </c:dLbl>
            <c:dLbl>
              <c:idx val="2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2B-4D45-973D-E97125914DEB}"/>
                </c:ext>
              </c:extLst>
            </c:dLbl>
            <c:dLbl>
              <c:idx val="3"/>
              <c:layout>
                <c:manualLayout>
                  <c:x val="2.0749328505982995E-3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B-4D45-973D-E97125914DEB}"/>
                </c:ext>
              </c:extLst>
            </c:dLbl>
            <c:dLbl>
              <c:idx val="4"/>
              <c:layout>
                <c:manualLayout>
                  <c:x val="1.4524529954187945E-2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FA-4251-91F2-B5B3532DE053}"/>
                </c:ext>
              </c:extLst>
            </c:dLbl>
            <c:dLbl>
              <c:idx val="6"/>
              <c:layout>
                <c:manualLayout>
                  <c:x val="0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FA-4251-91F2-B5B3532D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99.25</c:v>
                </c:pt>
                <c:pt idx="1">
                  <c:v>96.88</c:v>
                </c:pt>
                <c:pt idx="2">
                  <c:v>99.25</c:v>
                </c:pt>
                <c:pt idx="3">
                  <c:v>100</c:v>
                </c:pt>
                <c:pt idx="4">
                  <c:v>97.01</c:v>
                </c:pt>
                <c:pt idx="5">
                  <c:v>100</c:v>
                </c:pt>
                <c:pt idx="6">
                  <c:v>99.25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Conciliación Laboral</c:v>
                </c:pt>
                <c:pt idx="3">
                  <c:v>Centro de Empoderamiento y Justicia de la Mujer</c:v>
                </c:pt>
                <c:pt idx="4">
                  <c:v>Colegio de Bachilleres de Coahuila (COBAC)</c:v>
                </c:pt>
                <c:pt idx="5">
                  <c:v>Colegio de Educación Profesional Técnica del Estado de Coahuila (CONALEP)</c:v>
                </c:pt>
                <c:pt idx="6">
                  <c:v>Colegio de Estudios Cientificos y Tecnologícos (CECYTEC)</c:v>
                </c:pt>
                <c:pt idx="7">
                  <c:v>Comisión de Busqueda del Estado de Coahuila de Zaragoza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99.25</c:v>
                </c:pt>
                <c:pt idx="1">
                  <c:v>96.27</c:v>
                </c:pt>
                <c:pt idx="2">
                  <c:v>99.25</c:v>
                </c:pt>
                <c:pt idx="3">
                  <c:v>97.76</c:v>
                </c:pt>
                <c:pt idx="4">
                  <c:v>99.33</c:v>
                </c:pt>
                <c:pt idx="5">
                  <c:v>95.95</c:v>
                </c:pt>
                <c:pt idx="6">
                  <c:v>99.25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65945342292413"/>
          <c:y val="5.228956257336344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8100716082051492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D-47F4-8D79-C01B8A20B07B}"/>
                </c:ext>
              </c:extLst>
            </c:dLbl>
            <c:dLbl>
              <c:idx val="2"/>
              <c:layout>
                <c:manualLayout>
                  <c:x val="-2.7486123475458077E-2"/>
                  <c:y val="-4.137057473723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D9-4EFE-A421-B3D00BD49A15}"/>
                </c:ext>
              </c:extLst>
            </c:dLbl>
            <c:dLbl>
              <c:idx val="4"/>
              <c:layout>
                <c:manualLayout>
                  <c:x val="-8.3984407091084268E-17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D9-4EFE-A421-B3D00BD49A15}"/>
                </c:ext>
              </c:extLst>
            </c:dLbl>
            <c:dLbl>
              <c:idx val="5"/>
              <c:layout>
                <c:manualLayout>
                  <c:x val="2.2905102896214995E-3"/>
                  <c:y val="-5.225756808914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9-4EFE-A421-B3D00BD49A15}"/>
                </c:ext>
              </c:extLst>
            </c:dLbl>
            <c:dLbl>
              <c:idx val="6"/>
              <c:layout>
                <c:manualLayout>
                  <c:x val="-1.3743061737729165E-2"/>
                  <c:y val="5.66123654299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7D-47F4-8D79-C01B8A20B07B}"/>
                </c:ext>
              </c:extLst>
            </c:dLbl>
            <c:dLbl>
              <c:idx val="7"/>
              <c:layout>
                <c:manualLayout>
                  <c:x val="-1.6796881418216854E-16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7D-47F4-8D79-C01B8A20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99.33</c:v>
                </c:pt>
                <c:pt idx="1">
                  <c:v>96.67</c:v>
                </c:pt>
                <c:pt idx="2">
                  <c:v>95.33</c:v>
                </c:pt>
                <c:pt idx="3">
                  <c:v>98.67</c:v>
                </c:pt>
                <c:pt idx="4">
                  <c:v>96.67</c:v>
                </c:pt>
                <c:pt idx="5">
                  <c:v>100</c:v>
                </c:pt>
                <c:pt idx="6">
                  <c:v>96.67</c:v>
                </c:pt>
                <c:pt idx="7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76295995971585"/>
          <c:y val="0.93316277615244392"/>
          <c:w val="0.51923704004028415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468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75-43A2-B574-A9C6CECD5161}"/>
                </c:ext>
              </c:extLst>
            </c:dLbl>
            <c:dLbl>
              <c:idx val="1"/>
              <c:layout>
                <c:manualLayout>
                  <c:x val="2.236022570094906E-3"/>
                  <c:y val="6.95258011890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75-43A2-B574-A9C6CECD5161}"/>
                </c:ext>
              </c:extLst>
            </c:dLbl>
            <c:dLbl>
              <c:idx val="2"/>
              <c:layout>
                <c:manualLayout>
                  <c:x val="-2.236022570094988E-3"/>
                  <c:y val="-5.84016729988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75-43A2-B574-A9C6CECD5161}"/>
                </c:ext>
              </c:extLst>
            </c:dLbl>
            <c:dLbl>
              <c:idx val="3"/>
              <c:layout>
                <c:manualLayout>
                  <c:x val="2.236022570094906E-3"/>
                  <c:y val="5.2839608903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75-43A2-B574-A9C6CECD5161}"/>
                </c:ext>
              </c:extLst>
            </c:dLbl>
            <c:dLbl>
              <c:idx val="4"/>
              <c:layout>
                <c:manualLayout>
                  <c:x val="8.9440902803796241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75-43A2-B574-A9C6CECD5161}"/>
                </c:ext>
              </c:extLst>
            </c:dLbl>
            <c:dLbl>
              <c:idx val="5"/>
              <c:layout>
                <c:manualLayout>
                  <c:x val="2.236022570094906E-3"/>
                  <c:y val="5.005857685611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75-43A2-B574-A9C6CECD5161}"/>
                </c:ext>
              </c:extLst>
            </c:dLbl>
            <c:dLbl>
              <c:idx val="6"/>
              <c:layout>
                <c:manualLayout>
                  <c:x val="-4.472045140189812E-3"/>
                  <c:y val="-5.283960890368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70-459F-8C0F-1B5D2DF7A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 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84.66</c:v>
                </c:pt>
                <c:pt idx="1">
                  <c:v>94.32</c:v>
                </c:pt>
                <c:pt idx="2">
                  <c:v>99.43</c:v>
                </c:pt>
                <c:pt idx="3">
                  <c:v>99.43</c:v>
                </c:pt>
                <c:pt idx="4">
                  <c:v>56.25</c:v>
                </c:pt>
                <c:pt idx="5">
                  <c:v>98.3</c:v>
                </c:pt>
                <c:pt idx="6">
                  <c:v>99.43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6.248928514640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1-4F2A-BF43-A72A291A98FE}"/>
                </c:ext>
              </c:extLst>
            </c:dLbl>
            <c:dLbl>
              <c:idx val="1"/>
              <c:layout>
                <c:manualLayout>
                  <c:x val="0"/>
                  <c:y val="-4.27558266791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F2-4611-8C7B-8CA487429116}"/>
                </c:ext>
              </c:extLst>
            </c:dLbl>
            <c:dLbl>
              <c:idx val="3"/>
              <c:layout>
                <c:manualLayout>
                  <c:x val="4.738678662364295E-3"/>
                  <c:y val="-3.28890974454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1-4F2A-BF43-A72A291A98FE}"/>
                </c:ext>
              </c:extLst>
            </c:dLbl>
            <c:dLbl>
              <c:idx val="4"/>
              <c:layout>
                <c:manualLayout>
                  <c:x val="-1.895471464945718E-2"/>
                  <c:y val="5.262255591276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41-4F2A-BF43-A72A291A98FE}"/>
                </c:ext>
              </c:extLst>
            </c:dLbl>
            <c:dLbl>
              <c:idx val="5"/>
              <c:layout>
                <c:manualLayout>
                  <c:x val="-4.7386786623644685E-3"/>
                  <c:y val="3.6178007190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41-4F2A-BF43-A72A291A9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Comisión Coahuilense De Conciliación y Arbitraje Médico (COCCAM)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99.21</c:v>
                </c:pt>
                <c:pt idx="1">
                  <c:v>94.2</c:v>
                </c:pt>
                <c:pt idx="2">
                  <c:v>95.33</c:v>
                </c:pt>
                <c:pt idx="3">
                  <c:v>99.31</c:v>
                </c:pt>
                <c:pt idx="4">
                  <c:v>99.34</c:v>
                </c:pt>
                <c:pt idx="5">
                  <c:v>99.38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88382075068235E-3"/>
                  <c:y val="7.243738790927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7.4065146225204704E-3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3"/>
              <c:layout>
                <c:manualLayout>
                  <c:x val="4.9376764150135559E-3"/>
                  <c:y val="-4.094287142698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E4-4E9B-8AB3-3C2D18A5476E}"/>
                </c:ext>
              </c:extLst>
            </c:dLbl>
            <c:dLbl>
              <c:idx val="4"/>
              <c:layout>
                <c:manualLayout>
                  <c:x val="-1.4813029245040941E-2"/>
                  <c:y val="5.9839581316361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Partido Acción Nacional</c:v>
                </c:pt>
                <c:pt idx="1">
                  <c:v>Partido Morena</c:v>
                </c:pt>
                <c:pt idx="2">
                  <c:v>Partido Revolucionario Institucional</c:v>
                </c:pt>
                <c:pt idx="3">
                  <c:v>Partido Verde Ecologista</c:v>
                </c:pt>
                <c:pt idx="4">
                  <c:v>Unidad Democrática de Coahuila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100</c:v>
                </c:pt>
                <c:pt idx="1">
                  <c:v>52.21</c:v>
                </c:pt>
                <c:pt idx="2">
                  <c:v>99.26</c:v>
                </c:pt>
                <c:pt idx="3">
                  <c:v>94.85</c:v>
                </c:pt>
                <c:pt idx="4">
                  <c:v>94.85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5372077999586E-2"/>
                  <c:y val="4.950716976866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5F-4F5D-A6B6-459049EDF3AE}"/>
                </c:ext>
              </c:extLst>
            </c:dLbl>
            <c:dLbl>
              <c:idx val="1"/>
              <c:layout>
                <c:manualLayout>
                  <c:x val="-2.1773986703809314E-3"/>
                  <c:y val="-7.42607546529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5F-4F5D-A6B6-459049EDF3AE}"/>
                </c:ext>
              </c:extLst>
            </c:dLbl>
            <c:dLbl>
              <c:idx val="2"/>
              <c:layout>
                <c:manualLayout>
                  <c:x val="0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5F-4F5D-A6B6-459049EDF3AE}"/>
                </c:ext>
              </c:extLst>
            </c:dLbl>
            <c:dLbl>
              <c:idx val="3"/>
              <c:layout>
                <c:manualLayout>
                  <c:x val="-4.3547973407618628E-3"/>
                  <c:y val="-7.116655654245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5F-4F5D-A6B6-459049EDF3AE}"/>
                </c:ext>
              </c:extLst>
            </c:dLbl>
            <c:dLbl>
              <c:idx val="4"/>
              <c:layout>
                <c:manualLayout>
                  <c:x val="-1.0886993351904817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5F-4F5D-A6B6-459049EDF3AE}"/>
                </c:ext>
              </c:extLst>
            </c:dLbl>
            <c:dLbl>
              <c:idx val="5"/>
              <c:layout>
                <c:manualLayout>
                  <c:x val="4.3547973407618628E-3"/>
                  <c:y val="-7.116655654245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5F-4F5D-A6B6-459049EDF3AE}"/>
                </c:ext>
              </c:extLst>
            </c:dLbl>
            <c:dLbl>
              <c:idx val="7"/>
              <c:layout>
                <c:manualLayout>
                  <c:x val="0"/>
                  <c:y val="-7.73549527635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5F-4F5D-A6B6-459049ED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98.55</c:v>
                </c:pt>
                <c:pt idx="1">
                  <c:v>97.1</c:v>
                </c:pt>
                <c:pt idx="2">
                  <c:v>49.28</c:v>
                </c:pt>
                <c:pt idx="3">
                  <c:v>99.28</c:v>
                </c:pt>
                <c:pt idx="4">
                  <c:v>93.48</c:v>
                </c:pt>
                <c:pt idx="5">
                  <c:v>86.96</c:v>
                </c:pt>
                <c:pt idx="6">
                  <c:v>97.83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13/05/2024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Instituto</a:t>
            </a:r>
            <a:r>
              <a:rPr lang="es-MX" baseline="0" dirty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4° Trimestre 2023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Cumplimiento y </a:t>
            </a: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Descentralizados 95.94%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36456"/>
              </p:ext>
            </p:extLst>
          </p:nvPr>
        </p:nvGraphicFramePr>
        <p:xfrm>
          <a:off x="829937" y="1004455"/>
          <a:ext cx="5112568" cy="46493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de Niños y Niñas y la Familia (PRONNIF)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88286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Trabajadores de la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793" y="-123111"/>
            <a:ext cx="34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63311"/>
              </p:ext>
            </p:extLst>
          </p:nvPr>
        </p:nvGraphicFramePr>
        <p:xfrm>
          <a:off x="407368" y="980724"/>
          <a:ext cx="5112568" cy="47525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96.22%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07686320"/>
              </p:ext>
            </p:extLst>
          </p:nvPr>
        </p:nvGraphicFramePr>
        <p:xfrm>
          <a:off x="5951984" y="548680"/>
          <a:ext cx="54726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96.22%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69803"/>
              </p:ext>
            </p:extLst>
          </p:nvPr>
        </p:nvGraphicFramePr>
        <p:xfrm>
          <a:off x="3071664" y="731605"/>
          <a:ext cx="6120680" cy="54726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</a:t>
            </a:r>
            <a:r>
              <a:rPr lang="es-ES" sz="2400" b="1" noProof="1"/>
              <a:t>Promedio Municipios 91.18%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17619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02591176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91.18%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80280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65978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91.18%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69887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199944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98.11%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53705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Comisión Coahuilense De Conciliación y Arbitraje Médico (COCCAM)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18081165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88.23%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74056"/>
              </p:ext>
            </p:extLst>
          </p:nvPr>
        </p:nvGraphicFramePr>
        <p:xfrm>
          <a:off x="695400" y="1988840"/>
          <a:ext cx="4464496" cy="23456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40844368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94.01%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84524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137632230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94.01%</a:t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088856"/>
              </p:ext>
            </p:extLst>
          </p:nvPr>
        </p:nvGraphicFramePr>
        <p:xfrm>
          <a:off x="911425" y="720260"/>
          <a:ext cx="4176464" cy="537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64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Muzquiz- 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96575"/>
              </p:ext>
            </p:extLst>
          </p:nvPr>
        </p:nvGraphicFramePr>
        <p:xfrm>
          <a:off x="5879976" y="1019720"/>
          <a:ext cx="4392488" cy="2193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89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4°</a:t>
                      </a:r>
                    </a:p>
                    <a:p>
                      <a:pPr algn="ctr"/>
                      <a:r>
                        <a:rPr lang="es-MX" dirty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39191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 (COPRODER)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92.86%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24846698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0464"/>
              </p:ext>
            </p:extLst>
          </p:nvPr>
        </p:nvGraphicFramePr>
        <p:xfrm>
          <a:off x="3434017" y="836712"/>
          <a:ext cx="5090367" cy="52170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 Muncipal de Pensiones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Vial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Comisaría de Seguridad y Protección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95.31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1957981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92.86%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62.07%</a:t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45981"/>
              </p:ext>
            </p:extLst>
          </p:nvPr>
        </p:nvGraphicFramePr>
        <p:xfrm>
          <a:off x="695400" y="1130158"/>
          <a:ext cx="4824536" cy="48194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4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Estatal de los Trabajadores al Servicio del Sistema para el Desarrollo Integral de la Familia (Sindicato DIF)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Empleados y Trabajadores al Servicio del Republicano Ayuntamiento de Torreón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Trabajadores al servicio del Municipio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6">
                <a:tc>
                  <a:txBody>
                    <a:bodyPr/>
                    <a:lstStyle/>
                    <a:p>
                      <a:endParaRPr lang="es-MX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35 (SNTE 35)</a:t>
                      </a:r>
                    </a:p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38 (SNTE38)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Trabajadores del Gobierno del Estado (SUSTGE)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31990914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90.00%</a:t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41645"/>
              </p:ext>
            </p:extLst>
          </p:nvPr>
        </p:nvGraphicFramePr>
        <p:xfrm>
          <a:off x="623392" y="1556792"/>
          <a:ext cx="4206241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Cultural Arocena Laguna A.C.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Rehabilitación Infantil Teletón Coahuila (CRIT)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90119938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13034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72327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término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evaluación corresponde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está completa y actualizada (verde), un punto si la información está desactualizada o incompleta (amarillo) y cero puntos si la información no está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20928672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51490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71541"/>
              </p:ext>
            </p:extLst>
          </p:nvPr>
        </p:nvGraphicFramePr>
        <p:xfrm>
          <a:off x="263352" y="2492897"/>
          <a:ext cx="4645285" cy="189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9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Judicial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1927849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95.85%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26375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520864869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95.85%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12479"/>
              </p:ext>
            </p:extLst>
          </p:nvPr>
        </p:nvGraphicFramePr>
        <p:xfrm>
          <a:off x="479376" y="980728"/>
          <a:ext cx="5269490" cy="52851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Inversión Pública Productiva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031041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04466"/>
              </p:ext>
            </p:extLst>
          </p:nvPr>
        </p:nvGraphicFramePr>
        <p:xfrm>
          <a:off x="6240016" y="1700808"/>
          <a:ext cx="5546459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95.94%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78621"/>
              </p:ext>
            </p:extLst>
          </p:nvPr>
        </p:nvGraphicFramePr>
        <p:xfrm>
          <a:off x="335360" y="1090485"/>
          <a:ext cx="5040560" cy="52203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Conciliación Laboral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5223469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16070464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95.94%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88532"/>
              </p:ext>
            </p:extLst>
          </p:nvPr>
        </p:nvGraphicFramePr>
        <p:xfrm>
          <a:off x="551384" y="1132425"/>
          <a:ext cx="5112568" cy="50296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262386"/>
              </p:ext>
            </p:extLst>
          </p:nvPr>
        </p:nvGraphicFramePr>
        <p:xfrm>
          <a:off x="6290444" y="1022275"/>
          <a:ext cx="5328592" cy="51123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28300</TotalTime>
  <Words>1683</Words>
  <Application>Microsoft Office PowerPoint</Application>
  <PresentationFormat>Panorámica</PresentationFormat>
  <Paragraphs>544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4° Trimestre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987</cp:revision>
  <cp:lastPrinted>2016-11-03T16:29:35Z</cp:lastPrinted>
  <dcterms:created xsi:type="dcterms:W3CDTF">2015-03-28T20:05:05Z</dcterms:created>
  <dcterms:modified xsi:type="dcterms:W3CDTF">2024-05-13T19:39:25Z</dcterms:modified>
</cp:coreProperties>
</file>